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4" r:id="rId5"/>
    <p:sldId id="262" r:id="rId6"/>
    <p:sldId id="259" r:id="rId7"/>
    <p:sldId id="261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07293E"/>
    <a:srgbClr val="FCFFA6"/>
    <a:srgbClr val="99FEFF"/>
    <a:srgbClr val="94DAFF"/>
    <a:srgbClr val="94B3FD"/>
    <a:srgbClr val="B1AFFF"/>
    <a:srgbClr val="B8E8FC"/>
    <a:srgbClr val="C8FFD4"/>
    <a:srgbClr val="266E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72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eg>
</file>

<file path=ppt/media/image13.jpg>
</file>

<file path=ppt/media/image14.jpg>
</file>

<file path=ppt/media/image15.jpg>
</file>

<file path=ppt/media/image2.png>
</file>

<file path=ppt/media/image3.jp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49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748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554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9575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806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9506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394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77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8360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6692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0322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2470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jpe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2.pn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2.png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p_singh2@cs.iitr.ac.in" TargetMode="External"/><Relationship Id="rId7" Type="http://schemas.openxmlformats.org/officeDocument/2006/relationships/hyperlink" Target="mailto:a_chhabra@cs.iitr.ac.in" TargetMode="External"/><Relationship Id="rId2" Type="http://schemas.openxmlformats.org/officeDocument/2006/relationships/hyperlink" Target="mailto:p_arya@cs.iitr.ac.i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r_rsingh@cs.iitr.ac.in" TargetMode="External"/><Relationship Id="rId5" Type="http://schemas.openxmlformats.org/officeDocument/2006/relationships/hyperlink" Target="mailto:p_behera@cs.iitr.ac.in" TargetMode="External"/><Relationship Id="rId4" Type="http://schemas.openxmlformats.org/officeDocument/2006/relationships/hyperlink" Target="mailto:p_mawal@cs.iitr.ac.i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C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02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</a:t>
            </a:r>
            <a:endParaRPr lang="en-IN" dirty="0"/>
          </a:p>
        </p:txBody>
      </p:sp>
      <p:sp>
        <p:nvSpPr>
          <p:cNvPr id="1028" name="Subtitle 1027"/>
          <p:cNvSpPr>
            <a:spLocks noGrp="1"/>
          </p:cNvSpPr>
          <p:nvPr>
            <p:ph type="subTitle" idx="1"/>
          </p:nvPr>
        </p:nvSpPr>
        <p:spPr>
          <a:xfrm>
            <a:off x="6025310" y="2351670"/>
            <a:ext cx="2896470" cy="707541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Garamond" panose="02020404030301010803" pitchFamily="18" charset="0"/>
              </a:rPr>
              <a:t>The Welcome screen is the first</a:t>
            </a:r>
          </a:p>
          <a:p>
            <a:r>
              <a:rPr lang="en-US" sz="1600" dirty="0">
                <a:solidFill>
                  <a:schemeClr val="bg1"/>
                </a:solidFill>
                <a:latin typeface="Garamond" panose="02020404030301010803" pitchFamily="18" charset="0"/>
              </a:rPr>
              <a:t>screen of our app.</a:t>
            </a:r>
            <a:endParaRPr lang="en-IN" sz="1600" dirty="0">
              <a:latin typeface="Garamond" panose="02020404030301010803" pitchFamily="18" charset="0"/>
            </a:endParaRPr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697955" y="140738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 </a:t>
            </a:r>
            <a:endParaRPr lang="en-IN" dirty="0"/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 </a:t>
            </a:r>
            <a:br>
              <a:rPr lang="en-US"/>
            </a:br>
            <a:r>
              <a:rPr lang="en-US"/>
              <a:t> </a:t>
            </a:r>
            <a:endParaRPr lang="en-IN" dirty="0"/>
          </a:p>
        </p:txBody>
      </p:sp>
      <p:sp>
        <p:nvSpPr>
          <p:cNvPr id="55" name="Subtitle 2"/>
          <p:cNvSpPr txBox="1">
            <a:spLocks/>
          </p:cNvSpPr>
          <p:nvPr/>
        </p:nvSpPr>
        <p:spPr>
          <a:xfrm>
            <a:off x="1490444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grpSp>
        <p:nvGrpSpPr>
          <p:cNvPr id="68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9573309" flipH="1" flipV="1">
            <a:off x="4723512" y="1991248"/>
            <a:ext cx="1396237" cy="528243"/>
            <a:chOff x="5270499" y="2952750"/>
            <a:chExt cx="1652160" cy="946643"/>
          </a:xfrm>
          <a:solidFill>
            <a:schemeClr val="bg1"/>
          </a:solidFill>
        </p:grpSpPr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1032" name="TextBox 1031"/>
          <p:cNvSpPr txBox="1"/>
          <p:nvPr/>
        </p:nvSpPr>
        <p:spPr>
          <a:xfrm>
            <a:off x="5253473" y="3932746"/>
            <a:ext cx="39617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The user can click anywhere on the screen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to proceed.</a:t>
            </a:r>
            <a:endParaRPr lang="en-IN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grpSp>
        <p:nvGrpSpPr>
          <p:cNvPr id="72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9573309" flipH="1" flipV="1">
            <a:off x="4657121" y="3607413"/>
            <a:ext cx="1396237" cy="528243"/>
            <a:chOff x="5270499" y="2952750"/>
            <a:chExt cx="1652160" cy="946643"/>
          </a:xfrm>
          <a:solidFill>
            <a:schemeClr val="bg1"/>
          </a:solidFill>
        </p:grpSpPr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448" y="1117465"/>
            <a:ext cx="2108389" cy="4784996"/>
          </a:xfrm>
          <a:prstGeom prst="rect">
            <a:avLst/>
          </a:prstGeom>
        </p:spPr>
      </p:pic>
      <p:pic>
        <p:nvPicPr>
          <p:cNvPr id="5" name="Welcome-Page-Game-On">
            <a:hlinkClick r:id="" action="ppaction://media"/>
            <a:extLst>
              <a:ext uri="{FF2B5EF4-FFF2-40B4-BE49-F238E27FC236}">
                <a16:creationId xmlns:a16="http://schemas.microsoft.com/office/drawing/2014/main" id="{EABA31C1-9E35-C015-DC8C-A91EC1C406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953111"/>
      </p:ext>
    </p:extLst>
  </p:cSld>
  <p:clrMapOvr>
    <a:masterClrMapping/>
  </p:clrMapOvr>
  <p:transition spd="slow" advTm="3150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48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23524"/>
            <a:ext cx="10515600" cy="1325563"/>
          </a:xfrm>
        </p:spPr>
        <p:txBody>
          <a:bodyPr/>
          <a:lstStyle/>
          <a:p>
            <a:r>
              <a:rPr lang="en-US" dirty="0"/>
              <a:t>     </a:t>
            </a:r>
            <a:endParaRPr lang="en-IN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541416" y="7388091"/>
            <a:ext cx="1301168" cy="224206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609249" y="1941707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 </a:t>
            </a:r>
            <a:br>
              <a:rPr lang="en-US"/>
            </a:br>
            <a:r>
              <a:rPr lang="en-US"/>
              <a:t> </a:t>
            </a:r>
            <a:endParaRPr lang="en-IN" dirty="0"/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1818765" y="4931054"/>
            <a:ext cx="2904768" cy="64473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>
                <a:solidFill>
                  <a:schemeClr val="bg1"/>
                </a:solidFill>
                <a:latin typeface="Garamond" panose="02020404030301010803" pitchFamily="18" charset="0"/>
              </a:rPr>
              <a:t>If you are a new user you can</a:t>
            </a:r>
          </a:p>
          <a:p>
            <a:pPr marL="0" indent="0" algn="ctr">
              <a:buNone/>
            </a:pPr>
            <a:r>
              <a:rPr lang="en-US" sz="1800" dirty="0">
                <a:solidFill>
                  <a:schemeClr val="bg1"/>
                </a:solidFill>
                <a:latin typeface="Garamond" panose="02020404030301010803" pitchFamily="18" charset="0"/>
              </a:rPr>
              <a:t>click on Signup to register.</a:t>
            </a:r>
          </a:p>
        </p:txBody>
      </p:sp>
      <p:sp>
        <p:nvSpPr>
          <p:cNvPr id="43" name="Content Placeholder 42"/>
          <p:cNvSpPr>
            <a:spLocks noGrp="1"/>
          </p:cNvSpPr>
          <p:nvPr>
            <p:ph idx="1"/>
          </p:nvPr>
        </p:nvSpPr>
        <p:spPr>
          <a:xfrm>
            <a:off x="1354146" y="2673200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 </a:t>
            </a:r>
            <a:endParaRPr lang="en-IN" dirty="0"/>
          </a:p>
        </p:txBody>
      </p:sp>
      <p:grpSp>
        <p:nvGrpSpPr>
          <p:cNvPr id="44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2026691" flipV="1">
            <a:off x="3423907" y="1834835"/>
            <a:ext cx="1396237" cy="528243"/>
            <a:chOff x="5270499" y="2952750"/>
            <a:chExt cx="1652160" cy="946643"/>
          </a:xfrm>
          <a:solidFill>
            <a:schemeClr val="bg1"/>
          </a:solidFill>
        </p:grpSpPr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1234556" y="2167615"/>
            <a:ext cx="35640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This screen will be the login screen of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our application.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742" y="726871"/>
            <a:ext cx="2200868" cy="4994877"/>
          </a:xfrm>
          <a:prstGeom prst="rect">
            <a:avLst/>
          </a:prstGeom>
        </p:spPr>
      </p:pic>
      <p:grpSp>
        <p:nvGrpSpPr>
          <p:cNvPr id="48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2026691" flipV="1">
            <a:off x="4651480" y="4662714"/>
            <a:ext cx="1396237" cy="528243"/>
            <a:chOff x="5270499" y="2952750"/>
            <a:chExt cx="1652160" cy="946643"/>
          </a:xfrm>
          <a:solidFill>
            <a:schemeClr val="bg1"/>
          </a:solidFill>
        </p:grpSpPr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8868" y="726871"/>
            <a:ext cx="2247695" cy="4994877"/>
          </a:xfrm>
          <a:prstGeom prst="rect">
            <a:avLst/>
          </a:prstGeom>
        </p:spPr>
      </p:pic>
      <p:pic>
        <p:nvPicPr>
          <p:cNvPr id="5" name="Login-and-Signup-Page-Game-On">
            <a:hlinkClick r:id="" action="ppaction://media"/>
            <a:extLst>
              <a:ext uri="{FF2B5EF4-FFF2-40B4-BE49-F238E27FC236}">
                <a16:creationId xmlns:a16="http://schemas.microsoft.com/office/drawing/2014/main" id="{F383F6E4-2547-0BBD-6B86-7772826F43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532472"/>
      </p:ext>
    </p:extLst>
  </p:cSld>
  <p:clrMapOvr>
    <a:masterClrMapping/>
  </p:clrMapOvr>
  <p:transition spd="slow" advTm="2007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A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9783" y="4792619"/>
            <a:ext cx="3366844" cy="18698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en-IN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648804" y="2247030"/>
            <a:ext cx="3830181" cy="903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>
                <a:latin typeface="Garamond" panose="02020404030301010803" pitchFamily="18" charset="0"/>
              </a:rPr>
              <a:t>  User can select any sporting facility of</a:t>
            </a:r>
          </a:p>
          <a:p>
            <a:pPr algn="ctr"/>
            <a:r>
              <a:rPr lang="en-US" sz="1800" dirty="0">
                <a:latin typeface="Garamond" panose="02020404030301010803" pitchFamily="18" charset="0"/>
              </a:rPr>
              <a:t>their choice on this screen.</a:t>
            </a:r>
            <a:endParaRPr lang="en-IN" sz="1800" dirty="0">
              <a:latin typeface="Garamond" panose="02020404030301010803" pitchFamily="18" charset="0"/>
            </a:endParaRPr>
          </a:p>
        </p:txBody>
      </p:sp>
      <p:grpSp>
        <p:nvGrpSpPr>
          <p:cNvPr id="44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9573309" flipH="1" flipV="1">
            <a:off x="4919340" y="2039503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256" y="980544"/>
            <a:ext cx="2283010" cy="5181300"/>
          </a:xfrm>
          <a:prstGeom prst="rect">
            <a:avLst/>
          </a:prstGeom>
        </p:spPr>
      </p:pic>
      <p:pic>
        <p:nvPicPr>
          <p:cNvPr id="5" name="1">
            <a:hlinkClick r:id="" action="ppaction://media"/>
            <a:extLst>
              <a:ext uri="{FF2B5EF4-FFF2-40B4-BE49-F238E27FC236}">
                <a16:creationId xmlns:a16="http://schemas.microsoft.com/office/drawing/2014/main" id="{F7D3BF58-DE71-D519-A57A-48C0FD417A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5082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017993"/>
      </p:ext>
    </p:extLst>
  </p:cSld>
  <p:clrMapOvr>
    <a:masterClrMapping/>
  </p:clrMapOvr>
  <p:transition spd="slow" advTm="1563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726" y="1752600"/>
            <a:ext cx="1743075" cy="387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" y="1752600"/>
            <a:ext cx="1743075" cy="387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775" y="1752600"/>
            <a:ext cx="1743075" cy="387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4544" y="1752600"/>
            <a:ext cx="1743075" cy="3873500"/>
          </a:xfrm>
          <a:prstGeom prst="rect">
            <a:avLst/>
          </a:prstGeom>
        </p:spPr>
      </p:pic>
      <p:grpSp>
        <p:nvGrpSpPr>
          <p:cNvPr id="9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402547" flipH="1" flipV="1">
            <a:off x="9292194" y="2803542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9436449" y="3449475"/>
            <a:ext cx="2453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Garamond" panose="02020404030301010803" pitchFamily="18" charset="0"/>
              </a:rPr>
              <a:t>These are the different sport</a:t>
            </a:r>
          </a:p>
          <a:p>
            <a:pPr algn="ctr"/>
            <a:r>
              <a:rPr lang="en-US" sz="1600" dirty="0">
                <a:latin typeface="Garamond" panose="02020404030301010803" pitchFamily="18" charset="0"/>
              </a:rPr>
              <a:t>facilities user can book.</a:t>
            </a:r>
            <a:endParaRPr lang="en-IN" sz="1600" dirty="0">
              <a:latin typeface="Garamond" panose="02020404030301010803" pitchFamily="18" charset="0"/>
            </a:endParaRPr>
          </a:p>
        </p:txBody>
      </p:sp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F54CFEE7-B83B-B011-42AC-5AF3B60CBB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825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8040" y="-2152591"/>
            <a:ext cx="3352027" cy="665163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2416" y="1825625"/>
            <a:ext cx="3387811" cy="75226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</a:t>
            </a:r>
            <a:endParaRPr lang="en-IN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</a:t>
            </a:r>
            <a:endParaRPr lang="en-IN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885107" y="3180128"/>
            <a:ext cx="3702609" cy="725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>
                <a:solidFill>
                  <a:srgbClr val="002060"/>
                </a:solidFill>
                <a:latin typeface="Garamond" panose="02020404030301010803" pitchFamily="18" charset="0"/>
              </a:rPr>
              <a:t>This grid allows you to book various time slots for any sport you want to book.</a:t>
            </a:r>
            <a:endParaRPr lang="en-IN" sz="1800" dirty="0">
              <a:solidFill>
                <a:srgbClr val="002060"/>
              </a:solidFill>
              <a:latin typeface="Garamond" panose="02020404030301010803" pitchFamily="18" charset="0"/>
            </a:endParaRP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grpSp>
        <p:nvGrpSpPr>
          <p:cNvPr id="40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402547" flipH="1" flipV="1">
            <a:off x="6920468" y="2660666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297" y="1406982"/>
            <a:ext cx="1969578" cy="4469964"/>
          </a:xfrm>
          <a:prstGeom prst="rect">
            <a:avLst/>
          </a:prstGeom>
        </p:spPr>
      </p:pic>
      <p:pic>
        <p:nvPicPr>
          <p:cNvPr id="5" name="converted audio csn-254">
            <a:hlinkClick r:id="" action="ppaction://media"/>
            <a:extLst>
              <a:ext uri="{FF2B5EF4-FFF2-40B4-BE49-F238E27FC236}">
                <a16:creationId xmlns:a16="http://schemas.microsoft.com/office/drawing/2014/main" id="{6E9457A2-3A0D-F1B4-AE48-623F75A078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43147"/>
      </p:ext>
    </p:extLst>
  </p:cSld>
  <p:clrMapOvr>
    <a:masterClrMapping/>
  </p:clrMapOvr>
  <p:transition spd="slow" advTm="2302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F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2006" y="2316163"/>
            <a:ext cx="3002861" cy="75514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800" dirty="0">
                <a:latin typeface="Garamond" panose="02020404030301010803" pitchFamily="18" charset="0"/>
              </a:rPr>
              <a:t>This will be the tool bar section which can be access from the top left corner of the screen.</a:t>
            </a:r>
            <a:endParaRPr lang="en-IN" sz="1800" dirty="0">
              <a:latin typeface="Garamond" panose="02020404030301010803" pitchFamily="18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 </a:t>
            </a:r>
            <a:br>
              <a:rPr lang="en-US"/>
            </a:br>
            <a:r>
              <a:rPr lang="en-US"/>
              <a:t> </a:t>
            </a:r>
            <a:endParaRPr lang="en-IN" dirty="0"/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  </a:t>
            </a:r>
            <a:endParaRPr lang="en-IN" dirty="0"/>
          </a:p>
        </p:txBody>
      </p:sp>
      <p:grpSp>
        <p:nvGrpSpPr>
          <p:cNvPr id="38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044423" flipV="1">
            <a:off x="3681815" y="1823858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354" y="665325"/>
            <a:ext cx="2385854" cy="5414705"/>
          </a:xfrm>
        </p:spPr>
      </p:pic>
      <p:grpSp>
        <p:nvGrpSpPr>
          <p:cNvPr id="41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044423" flipV="1">
            <a:off x="3687073" y="3702075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619822" y="4180841"/>
            <a:ext cx="35668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Garamond" panose="02020404030301010803" pitchFamily="18" charset="0"/>
              </a:rPr>
              <a:t>From here user can access various features</a:t>
            </a:r>
          </a:p>
          <a:p>
            <a:pPr algn="ctr"/>
            <a:r>
              <a:rPr lang="en-US" sz="1600" dirty="0">
                <a:latin typeface="Garamond" panose="02020404030301010803" pitchFamily="18" charset="0"/>
              </a:rPr>
              <a:t>of the application.</a:t>
            </a:r>
            <a:endParaRPr lang="en-IN" sz="1600" dirty="0">
              <a:latin typeface="Garamond" panose="02020404030301010803" pitchFamily="18" charset="0"/>
            </a:endParaRPr>
          </a:p>
        </p:txBody>
      </p:sp>
      <p:pic>
        <p:nvPicPr>
          <p:cNvPr id="3" name="WhatsApp Audio 2023-04-20 at 21.37.12">
            <a:hlinkClick r:id="" action="ppaction://media"/>
            <a:extLst>
              <a:ext uri="{FF2B5EF4-FFF2-40B4-BE49-F238E27FC236}">
                <a16:creationId xmlns:a16="http://schemas.microsoft.com/office/drawing/2014/main" id="{C3A18685-C6F9-09F7-A7EF-4E8395297C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610105"/>
      </p:ext>
    </p:extLst>
  </p:cSld>
  <p:clrMapOvr>
    <a:masterClrMapping/>
  </p:clrMapOvr>
  <p:transition spd="slow" advTm="4359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D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7290767" flipH="1" flipV="1">
            <a:off x="8837573" y="4123518"/>
            <a:ext cx="1396237" cy="528243"/>
            <a:chOff x="5270499" y="2952750"/>
            <a:chExt cx="1652160" cy="94664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567249" cy="1325563"/>
          </a:xfrm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329681" y="3461870"/>
            <a:ext cx="1970935" cy="3232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>
                <a:latin typeface="Garamond" panose="02020404030301010803" pitchFamily="18" charset="0"/>
              </a:rPr>
              <a:t>Here the user can view the bookings they have made.</a:t>
            </a:r>
            <a:endParaRPr lang="en-IN" sz="1800" dirty="0">
              <a:latin typeface="Garamond" panose="02020404030301010803" pitchFamily="18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 </a:t>
            </a:r>
            <a:br>
              <a:rPr lang="en-US"/>
            </a:br>
            <a:r>
              <a:rPr lang="en-US"/>
              <a:t> </a:t>
            </a:r>
            <a:endParaRPr lang="en-IN" dirty="0"/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6798338" y="2820317"/>
            <a:ext cx="1611369" cy="1131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>
                <a:latin typeface="Garamond" panose="02020404030301010803" pitchFamily="18" charset="0"/>
              </a:rPr>
              <a:t>User can give their feedback based on the specific facility</a:t>
            </a:r>
            <a:endParaRPr lang="en-IN" sz="1800" dirty="0">
              <a:latin typeface="Garamond" panose="02020404030301010803" pitchFamily="18" charset="0"/>
            </a:endParaRPr>
          </a:p>
        </p:txBody>
      </p:sp>
      <p:grpSp>
        <p:nvGrpSpPr>
          <p:cNvPr id="42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703567" flipH="1" flipV="1">
            <a:off x="2187127" y="2752934"/>
            <a:ext cx="1396237" cy="528243"/>
            <a:chOff x="5270499" y="2952750"/>
            <a:chExt cx="1652160" cy="94664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grpSp>
        <p:nvGrpSpPr>
          <p:cNvPr id="45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703567" flipH="1" flipV="1">
            <a:off x="6414455" y="2171896"/>
            <a:ext cx="1396237" cy="528243"/>
            <a:chOff x="5270499" y="2952750"/>
            <a:chExt cx="1652160" cy="94664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38" y="1332310"/>
            <a:ext cx="2165711" cy="4812692"/>
          </a:xfrm>
          <a:prstGeom prst="rect">
            <a:avLst/>
          </a:prstGeom>
        </p:spPr>
      </p:pic>
      <p:pic>
        <p:nvPicPr>
          <p:cNvPr id="35" name="Content Placeholder 34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417" y="1332310"/>
            <a:ext cx="2130572" cy="4835341"/>
          </a:xfrm>
        </p:spPr>
      </p:pic>
      <p:sp>
        <p:nvSpPr>
          <p:cNvPr id="37" name="TextBox 36"/>
          <p:cNvSpPr txBox="1"/>
          <p:nvPr/>
        </p:nvSpPr>
        <p:spPr>
          <a:xfrm>
            <a:off x="7625306" y="4731565"/>
            <a:ext cx="16188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Garamond" panose="02020404030301010803" pitchFamily="18" charset="0"/>
              </a:rPr>
              <a:t>In this profile section user can</a:t>
            </a:r>
          </a:p>
          <a:p>
            <a:pPr algn="ctr"/>
            <a:r>
              <a:rPr lang="en-US" sz="1600" dirty="0">
                <a:latin typeface="Garamond" panose="02020404030301010803" pitchFamily="18" charset="0"/>
              </a:rPr>
              <a:t>change password and logout</a:t>
            </a:r>
            <a:endParaRPr lang="en-IN" sz="1600" dirty="0">
              <a:latin typeface="Garamond" panose="02020404030301010803" pitchFamily="18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974" y="1332310"/>
            <a:ext cx="2120593" cy="4812692"/>
          </a:xfrm>
          <a:prstGeom prst="rect">
            <a:avLst/>
          </a:prstGeom>
        </p:spPr>
      </p:pic>
      <p:pic>
        <p:nvPicPr>
          <p:cNvPr id="3" name="priy">
            <a:hlinkClick r:id="" action="ppaction://media"/>
            <a:extLst>
              <a:ext uri="{FF2B5EF4-FFF2-40B4-BE49-F238E27FC236}">
                <a16:creationId xmlns:a16="http://schemas.microsoft.com/office/drawing/2014/main" id="{CC890A5A-EF22-AD78-0018-A636B72FB8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694677"/>
      </p:ext>
    </p:extLst>
  </p:cSld>
  <p:clrMapOvr>
    <a:masterClrMapping/>
  </p:clrMapOvr>
  <p:transition spd="slow" advTm="2752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356" y="1048870"/>
            <a:ext cx="1864434" cy="4231341"/>
          </a:xfrm>
          <a:prstGeom prst="rect">
            <a:avLst/>
          </a:prstGeom>
        </p:spPr>
      </p:pic>
      <p:grpSp>
        <p:nvGrpSpPr>
          <p:cNvPr id="5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0349473" flipH="1" flipV="1">
            <a:off x="5142319" y="2547333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5778403" y="2982222"/>
            <a:ext cx="32685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Garamond" panose="02020404030301010803" pitchFamily="18" charset="0"/>
              </a:rPr>
              <a:t>User can change their password</a:t>
            </a:r>
          </a:p>
          <a:p>
            <a:pPr algn="ctr"/>
            <a:r>
              <a:rPr lang="en-US" sz="1600" dirty="0">
                <a:latin typeface="Garamond" panose="02020404030301010803" pitchFamily="18" charset="0"/>
              </a:rPr>
              <a:t>After selecting the “Change Password”</a:t>
            </a:r>
          </a:p>
          <a:p>
            <a:pPr algn="ctr"/>
            <a:r>
              <a:rPr lang="en-US" sz="1600" dirty="0">
                <a:latin typeface="Garamond" panose="02020404030301010803" pitchFamily="18" charset="0"/>
              </a:rPr>
              <a:t>option present the profile section.</a:t>
            </a:r>
            <a:endParaRPr lang="en-IN" sz="1600" dirty="0">
              <a:latin typeface="Garamond" panose="02020404030301010803" pitchFamily="18" charset="0"/>
            </a:endParaRPr>
          </a:p>
        </p:txBody>
      </p:sp>
      <p:pic>
        <p:nvPicPr>
          <p:cNvPr id="2" name="Voice-001">
            <a:hlinkClick r:id="" action="ppaction://media"/>
            <a:extLst>
              <a:ext uri="{FF2B5EF4-FFF2-40B4-BE49-F238E27FC236}">
                <a16:creationId xmlns:a16="http://schemas.microsoft.com/office/drawing/2014/main" id="{DF1C1856-3663-3028-12F0-04E052E3A1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5772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6B72A-4DB2-1227-FBDC-5DF0B06EC00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439633" y="4518923"/>
            <a:ext cx="3312734" cy="1141851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kern="1200">
                <a:solidFill>
                  <a:srgbClr val="080808"/>
                </a:solidFill>
                <a:latin typeface="+mn-lt"/>
                <a:ea typeface="+mn-ea"/>
                <a:cs typeface="+mn-cs"/>
              </a:rPr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C5766-E542-14A2-5174-0A4A1C44F52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FC40CF-2E25-08B8-5126-1B0802AF1427}"/>
              </a:ext>
            </a:extLst>
          </p:cNvPr>
          <p:cNvSpPr txBox="1"/>
          <p:nvPr/>
        </p:nvSpPr>
        <p:spPr>
          <a:xfrm>
            <a:off x="112840" y="766732"/>
            <a:ext cx="1145853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aramond" panose="02020404030301010803" pitchFamily="18" charset="0"/>
              </a:rPr>
              <a:t>Piyush Arya:  </a:t>
            </a:r>
            <a:r>
              <a:rPr lang="en-US" sz="2000" dirty="0">
                <a:latin typeface="Garamond" panose="02020404030301010803" pitchFamily="18" charset="0"/>
                <a:hlinkClick r:id="rId2"/>
              </a:rPr>
              <a:t>p_arya@cs.iitr.ac.in</a:t>
            </a:r>
            <a:r>
              <a:rPr lang="en-US" sz="2000" dirty="0">
                <a:latin typeface="Garamond" panose="02020404030301010803" pitchFamily="18" charset="0"/>
              </a:rPr>
              <a:t>  Mob. No.- 9116916870  Enrollment No. – 21117074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- Backend and Realtime database linking</a:t>
            </a:r>
          </a:p>
          <a:p>
            <a:endParaRPr lang="en-US" sz="2000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Garamond" panose="02020404030301010803" pitchFamily="18" charset="0"/>
              </a:rPr>
              <a:t>Pranavdeep</a:t>
            </a:r>
            <a:r>
              <a:rPr lang="en-US" sz="2000" dirty="0">
                <a:latin typeface="Garamond" panose="02020404030301010803" pitchFamily="18" charset="0"/>
              </a:rPr>
              <a:t> Singh:  </a:t>
            </a:r>
            <a:r>
              <a:rPr lang="en-US" sz="2000" dirty="0">
                <a:latin typeface="Garamond" panose="02020404030301010803" pitchFamily="18" charset="0"/>
                <a:hlinkClick r:id="rId3"/>
              </a:rPr>
              <a:t>p_singh2@cs.iitr.ac.in</a:t>
            </a:r>
            <a:r>
              <a:rPr lang="en-US" sz="2000" dirty="0">
                <a:latin typeface="Garamond" panose="02020404030301010803" pitchFamily="18" charset="0"/>
              </a:rPr>
              <a:t>  Mob. No.- 8920582347  Enrollment No. – 21119036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– Backend and Realtime database linking</a:t>
            </a:r>
          </a:p>
          <a:p>
            <a:endParaRPr lang="en-US" sz="2000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Garamond" panose="02020404030301010803" pitchFamily="18" charset="0"/>
              </a:rPr>
              <a:t>Priyansh</a:t>
            </a:r>
            <a:r>
              <a:rPr lang="en-US" sz="2000" dirty="0">
                <a:latin typeface="Garamond" panose="02020404030301010803" pitchFamily="18" charset="0"/>
              </a:rPr>
              <a:t> </a:t>
            </a:r>
            <a:r>
              <a:rPr lang="en-US" sz="2000" dirty="0" err="1">
                <a:latin typeface="Garamond" panose="02020404030301010803" pitchFamily="18" charset="0"/>
              </a:rPr>
              <a:t>Mawal</a:t>
            </a:r>
            <a:r>
              <a:rPr lang="en-US" sz="2000" dirty="0">
                <a:latin typeface="Garamond" panose="02020404030301010803" pitchFamily="18" charset="0"/>
              </a:rPr>
              <a:t>:  </a:t>
            </a:r>
            <a:r>
              <a:rPr lang="en-US" sz="2000" dirty="0">
                <a:latin typeface="Garamond" panose="02020404030301010803" pitchFamily="18" charset="0"/>
                <a:hlinkClick r:id="rId4"/>
              </a:rPr>
              <a:t>p_mawal@cs.iitr.ac.in</a:t>
            </a:r>
            <a:r>
              <a:rPr lang="en-US" sz="2000" dirty="0">
                <a:latin typeface="Garamond" panose="02020404030301010803" pitchFamily="18" charset="0"/>
              </a:rPr>
              <a:t>  Mob. No. – 6378146484  Enrollment No. - 21114076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– </a:t>
            </a:r>
            <a:r>
              <a:rPr lang="en-IN" sz="2000" dirty="0">
                <a:latin typeface="Garamond" panose="02020404030301010803" pitchFamily="18" charset="0"/>
              </a:rPr>
              <a:t>UI Design</a:t>
            </a:r>
            <a:endParaRPr lang="en-US" sz="2000" dirty="0">
              <a:latin typeface="Garamond" panose="02020404030301010803" pitchFamily="18" charset="0"/>
            </a:endParaRPr>
          </a:p>
          <a:p>
            <a:endParaRPr lang="en-US" sz="2000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Garamond" panose="02020404030301010803" pitchFamily="18" charset="0"/>
              </a:rPr>
              <a:t>Priyanshu</a:t>
            </a:r>
            <a:r>
              <a:rPr lang="en-US" sz="2000" dirty="0">
                <a:latin typeface="Garamond" panose="02020404030301010803" pitchFamily="18" charset="0"/>
              </a:rPr>
              <a:t> Behera:  </a:t>
            </a:r>
            <a:r>
              <a:rPr lang="en-US" sz="2000" dirty="0">
                <a:latin typeface="Garamond" panose="02020404030301010803" pitchFamily="18" charset="0"/>
                <a:hlinkClick r:id="rId5"/>
              </a:rPr>
              <a:t>p_behera@cs.iitr.ac.in</a:t>
            </a:r>
            <a:r>
              <a:rPr lang="en-US" sz="2000" dirty="0">
                <a:latin typeface="Garamond" panose="02020404030301010803" pitchFamily="18" charset="0"/>
              </a:rPr>
              <a:t>  Mob. No. – 9340371238  Enrollment No. - 21114077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– UI Design</a:t>
            </a:r>
          </a:p>
          <a:p>
            <a:endParaRPr lang="en-US" sz="2000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aramond" panose="02020404030301010803" pitchFamily="18" charset="0"/>
              </a:rPr>
              <a:t>Rajat Raj Singh:  </a:t>
            </a:r>
            <a:r>
              <a:rPr lang="en-US" sz="2000" dirty="0">
                <a:latin typeface="Garamond" panose="02020404030301010803" pitchFamily="18" charset="0"/>
                <a:hlinkClick r:id="rId6"/>
              </a:rPr>
              <a:t>r_rsingh@cs.iitr.ac.in</a:t>
            </a:r>
            <a:r>
              <a:rPr lang="en-US" sz="2000" dirty="0">
                <a:latin typeface="Garamond" panose="02020404030301010803" pitchFamily="18" charset="0"/>
              </a:rPr>
              <a:t>  Mob. No. – 8218516522  Enrollment No. - 21114079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– Backend and Real-time database linking</a:t>
            </a:r>
          </a:p>
          <a:p>
            <a:endParaRPr lang="en-US" sz="2000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Garamond" panose="02020404030301010803" pitchFamily="18" charset="0"/>
              </a:rPr>
              <a:t>Atharv</a:t>
            </a:r>
            <a:r>
              <a:rPr lang="en-US" sz="2000" dirty="0">
                <a:latin typeface="Garamond" panose="02020404030301010803" pitchFamily="18" charset="0"/>
              </a:rPr>
              <a:t> Chhabra:  </a:t>
            </a:r>
            <a:r>
              <a:rPr lang="en-US" sz="2000" dirty="0">
                <a:latin typeface="Garamond" panose="02020404030301010803" pitchFamily="18" charset="0"/>
                <a:hlinkClick r:id="rId7"/>
              </a:rPr>
              <a:t>a_chhabra@cs.iitr.ac.in</a:t>
            </a:r>
            <a:r>
              <a:rPr lang="en-US" sz="2000" dirty="0">
                <a:latin typeface="Garamond" panose="02020404030301010803" pitchFamily="18" charset="0"/>
              </a:rPr>
              <a:t>  Mob. No.- 6260888533  Enrollment No. - 21118025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</a:t>
            </a:r>
            <a:r>
              <a:rPr lang="en-US" sz="2000" dirty="0"/>
              <a:t>- </a:t>
            </a:r>
            <a:r>
              <a:rPr lang="en-US" sz="2000" dirty="0">
                <a:latin typeface="Garamond" panose="02020404030301010803" pitchFamily="18" charset="0"/>
              </a:rPr>
              <a:t>UI Design</a:t>
            </a:r>
          </a:p>
        </p:txBody>
      </p:sp>
    </p:spTree>
    <p:extLst>
      <p:ext uri="{BB962C8B-B14F-4D97-AF65-F5344CB8AC3E}">
        <p14:creationId xmlns:p14="http://schemas.microsoft.com/office/powerpoint/2010/main" val="29310626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380</Words>
  <Application>Microsoft Office PowerPoint</Application>
  <PresentationFormat>Widescreen</PresentationFormat>
  <Paragraphs>57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Garamond</vt:lpstr>
      <vt:lpstr>Office Theme</vt:lpstr>
      <vt:lpstr>   </vt:lpstr>
      <vt:lpstr>     </vt:lpstr>
      <vt:lpstr> </vt:lpstr>
      <vt:lpstr>PowerPoint Presentation</vt:lpstr>
      <vt:lpstr> </vt:lpstr>
      <vt:lpstr>This will be the tool bar section which can be access from the top left corner of the screen.</vt:lpstr>
      <vt:lpstr> </vt:lpstr>
      <vt:lpstr>PowerPoint Presentation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icon</dc:title>
  <dc:creator>Priyansh Mawal</dc:creator>
  <cp:lastModifiedBy>Piyush</cp:lastModifiedBy>
  <cp:revision>31</cp:revision>
  <dcterms:created xsi:type="dcterms:W3CDTF">2022-11-08T09:32:49Z</dcterms:created>
  <dcterms:modified xsi:type="dcterms:W3CDTF">2023-04-20T16:54:28Z</dcterms:modified>
</cp:coreProperties>
</file>

<file path=docProps/thumbnail.jpeg>
</file>